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2" r:id="rId2"/>
    <p:sldId id="269" r:id="rId3"/>
    <p:sldId id="273" r:id="rId4"/>
    <p:sldId id="264" r:id="rId5"/>
    <p:sldId id="280" r:id="rId6"/>
    <p:sldId id="263" r:id="rId7"/>
    <p:sldId id="258" r:id="rId8"/>
    <p:sldId id="278" r:id="rId9"/>
    <p:sldId id="275" r:id="rId10"/>
    <p:sldId id="276" r:id="rId11"/>
    <p:sldId id="277" r:id="rId12"/>
    <p:sldId id="279" r:id="rId1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4" d="100"/>
          <a:sy n="44" d="100"/>
        </p:scale>
        <p:origin x="7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3B503D-995F-4BAA-ADA2-1343D312C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306DC9B-0A0E-464A-960A-8A8969205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243056D-6660-47C6-A7C6-11FAE5E0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A5AE0B-4DEA-410E-B32B-11AEA449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4AD671-B35A-4A8E-BDD2-D7C59954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738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B46F9C-D308-4553-8FB8-C8F4E48C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D9294A4-D5A9-4557-A3E5-4092B5A95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500B33-C1CA-46B9-A878-D24072A0C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0BB214-2515-4B69-819A-E5A03247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40B8E5-62C0-4D3C-81B2-0D060E5A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314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03E2C2E-B8D6-4587-807B-43EAB1F1F1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ED168FD-A1A0-491B-9039-8D8EBB269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14A4BC-532A-491F-95F8-6F6A0502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EEFD57-5A24-4D52-84FE-BB622226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7D8B82-0542-4BAC-BBC2-FC64A9D38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520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0BDCD0-928B-4CC8-8C40-E5FB6E9C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0A8A5A-9009-4AEA-96DA-E8477A59C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1747AC-5B1E-44A0-A32B-037051B1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8BF5B4-4E01-42A2-91BE-A7B88F93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9B429D-6CA4-44B2-B007-0140DA74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536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D5AB21-CDF3-4438-8403-2420DBDA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02D4710-0757-4264-A7F1-79B8F16F1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82305E-92B0-4162-9F31-D757429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1156F0-2424-4BD9-A117-0C73C840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7471D3-034A-4E50-BB4C-223582F7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24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C5F684-46D1-4F78-9F5B-BD1402C9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7C3EE1-DAC2-4C33-82CC-05645CDAC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2CF8A81-A9E3-4098-B711-E8BB8366B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C4203DD-6C68-48F4-A977-99643ABD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417234-302E-42D5-B75A-91A7F51C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61CC075-8890-4E47-A4B8-0F5CF9534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491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CF5001-1837-4BB5-8496-8D99B1C2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36C2B7-7ADC-4F27-AA81-D4C744494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CCE659C-E5CC-470D-A310-5E8B89019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4BB8387-D5F3-448C-848A-A4ABCA7C5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572E795-5034-4440-A547-A273B1F89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650A18A-6D59-485B-94D1-C288B88A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BE010E1-AB70-46A1-B3BB-D8F71941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066BA11-FCCE-43B6-921A-5470AEAD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010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ADC0F6-87AB-499F-9EB7-4DB8704A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30E2ED0-7848-42A3-AF7A-DC82FE1AF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137677C-4610-4732-A365-22773FDE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464E879-5AB0-44D5-AAFD-37C73F9A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917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1D2F3A0-EFCB-41D9-BEFC-E9B3E890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BDC3F83-0F5B-4676-A382-54FF1A19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0448FDD-FB43-4000-A685-4F9A9D9F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547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1B77F0-2F7F-401E-8D38-9B1D4BDF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5D420A3-8195-46D4-ABCE-7A3F936A5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42ACC5C-7607-4B23-B110-4F47E145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7F447AD-1122-4ACF-8AA2-A729B9C6A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1852B90-1BCA-49AA-B373-8A509DB7F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ECB0BAF-93E3-49FD-B8C7-5BC58685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796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0248D9-3854-4E31-A148-06B83BE4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0808C2-D59E-4D11-BFF3-DA6DDF55E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89A09E4-9E4E-4485-9CE2-DD74DB77F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E597E68-FC6C-49EF-9B47-DF129484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C6AB50-7441-4469-9E95-E41285FBC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FDCA96C-69E7-4F22-B0E7-14D2929B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72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1E148FD-7784-42DC-93FC-BA06F168B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2C2C7F-6FC9-46FA-8B43-6DB458F7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F05659-931D-437F-906A-D9B441701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7D540-CBEA-46AF-A9DE-8086742B16AB}" type="datetimeFigureOut">
              <a:rPr lang="ar-IQ" smtClean="0"/>
              <a:t>15/06/1446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D0E7E5-51F6-4284-9C0B-C526A526F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A77CD8-A3CC-4002-AC7E-BFB5AF7B2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506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question-answer/short-note-on-binary-fiss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214" y="174866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r>
              <a:rPr lang="en-US" sz="7300" b="1" dirty="0">
                <a:solidFill>
                  <a:srgbClr val="FF0000"/>
                </a:solidFill>
              </a:rPr>
              <a:t>Euglena</a:t>
            </a:r>
            <a:r>
              <a:rPr lang="en-US" dirty="0"/>
              <a:t/>
            </a:r>
            <a:br>
              <a:rPr lang="en-US" dirty="0"/>
            </a:b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372782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98F174-328B-4786-AF0C-4BCA65219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1" y="506436"/>
            <a:ext cx="10227212" cy="580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4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2BBBC0-5CD5-4C9C-B080-7033446C4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5" y="-211015"/>
            <a:ext cx="10030264" cy="52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7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1A15-174E-4928-99B3-7F936D784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Reproduction</a:t>
            </a:r>
            <a:br>
              <a:rPr lang="en-US" b="1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</a:br>
            <a:r>
              <a:rPr lang="en-US" b="1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/>
            </a:r>
            <a:br>
              <a:rPr lang="en-US" b="1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</a:br>
            <a:r>
              <a:rPr lang="en-US" b="0" i="1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Euglena</a:t>
            </a:r>
            <a:r>
              <a:rPr lang="en-US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 reproduces asexually by </a:t>
            </a:r>
            <a:r>
              <a:rPr lang="en-US" b="0" i="0" u="none" strike="noStrike" dirty="0">
                <a:solidFill>
                  <a:srgbClr val="8C69FF"/>
                </a:solidFill>
                <a:effectLst/>
                <a:latin typeface="Poppins" panose="00000500000000000000" pitchFamily="2" charset="0"/>
                <a:hlinkClick r:id="rId2"/>
              </a:rPr>
              <a:t>binary fission</a:t>
            </a:r>
            <a:r>
              <a:rPr lang="en-US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, they divide longitudinally</a:t>
            </a:r>
            <a:br>
              <a:rPr lang="en-US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4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1665" y="1008996"/>
            <a:ext cx="99206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Open Sans"/>
              </a:rPr>
              <a:t>Euglena</a:t>
            </a:r>
          </a:p>
          <a:p>
            <a:pPr algn="l"/>
            <a:r>
              <a:rPr lang="en-US" sz="3200" dirty="0">
                <a:solidFill>
                  <a:srgbClr val="555555"/>
                </a:solidFill>
                <a:latin typeface="Open Sans"/>
              </a:rPr>
              <a:t> </a:t>
            </a:r>
          </a:p>
          <a:p>
            <a:pPr algn="l"/>
            <a:r>
              <a:rPr lang="en-US" sz="3200" dirty="0">
                <a:solidFill>
                  <a:srgbClr val="555555"/>
                </a:solidFill>
                <a:latin typeface="Open Sans"/>
              </a:rPr>
              <a:t>Are single-celled organisms with the following structures or organelles: </a:t>
            </a:r>
            <a:r>
              <a:rPr lang="en-US" sz="3200" dirty="0">
                <a:solidFill>
                  <a:srgbClr val="00B0F0"/>
                </a:solidFill>
                <a:latin typeface="Open Sans"/>
              </a:rPr>
              <a:t>mitochondria, nucleus, vacuole, Golgi apparatus, endoplasmic reticulum, and flagella.</a:t>
            </a:r>
          </a:p>
          <a:p>
            <a:pPr algn="l"/>
            <a:r>
              <a:rPr lang="en-US" sz="3200" dirty="0">
                <a:solidFill>
                  <a:srgbClr val="555555"/>
                </a:solidFill>
                <a:latin typeface="Open Sans"/>
              </a:rPr>
              <a:t> Euglena are unique in that the outer layer of the cell includes a flexible membrane called the pellicle.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37072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1C9136-182D-4AE4-B345-B2376EC29446}"/>
              </a:ext>
            </a:extLst>
          </p:cNvPr>
          <p:cNvSpPr txBox="1"/>
          <p:nvPr/>
        </p:nvSpPr>
        <p:spPr>
          <a:xfrm>
            <a:off x="534572" y="2600235"/>
            <a:ext cx="1001619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dirty="0">
                <a:solidFill>
                  <a:srgbClr val="555555"/>
                </a:solidFill>
                <a:latin typeface="Open Sans"/>
              </a:rPr>
              <a:t>The </a:t>
            </a:r>
            <a:r>
              <a:rPr lang="en-US" sz="3200" b="1" dirty="0">
                <a:solidFill>
                  <a:srgbClr val="FF0000"/>
                </a:solidFill>
                <a:latin typeface="Open Sans"/>
              </a:rPr>
              <a:t>pellicle</a:t>
            </a:r>
            <a:r>
              <a:rPr lang="en-US" sz="3200" dirty="0">
                <a:solidFill>
                  <a:srgbClr val="555555"/>
                </a:solidFill>
                <a:latin typeface="Open Sans"/>
              </a:rPr>
              <a:t> supports and contains the plasma membrane, much like a cell wall would in plants. They may also have an </a:t>
            </a:r>
            <a:r>
              <a:rPr lang="en-US" sz="3200" b="1" dirty="0">
                <a:solidFill>
                  <a:srgbClr val="FF0000"/>
                </a:solidFill>
                <a:latin typeface="Open Sans"/>
              </a:rPr>
              <a:t>eyespot</a:t>
            </a:r>
            <a:r>
              <a:rPr lang="en-US" sz="3200" dirty="0">
                <a:solidFill>
                  <a:srgbClr val="555555"/>
                </a:solidFill>
                <a:latin typeface="Open Sans"/>
              </a:rPr>
              <a:t> or photoreceptor that functions as a light sensor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438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B5D32612-A39D-4E12-902F-3AAD36C03623}"/>
              </a:ext>
            </a:extLst>
          </p:cNvPr>
          <p:cNvSpPr txBox="1"/>
          <p:nvPr/>
        </p:nvSpPr>
        <p:spPr>
          <a:xfrm>
            <a:off x="324729" y="563571"/>
            <a:ext cx="110490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ar-IQ" sz="2800" b="1" i="0" dirty="0">
              <a:solidFill>
                <a:srgbClr val="FF0000"/>
              </a:solidFill>
              <a:effectLst/>
              <a:latin typeface="Open Sans"/>
            </a:endParaRPr>
          </a:p>
          <a:p>
            <a:pPr algn="l"/>
            <a:endParaRPr lang="en-US" sz="2800" b="1" i="0" dirty="0">
              <a:solidFill>
                <a:srgbClr val="FF0000"/>
              </a:solidFill>
              <a:effectLst/>
              <a:latin typeface="Open Sans"/>
            </a:endParaRPr>
          </a:p>
          <a:p>
            <a:pPr algn="l"/>
            <a:r>
              <a:rPr lang="en-US" sz="3600" b="0" i="0" dirty="0">
                <a:solidFill>
                  <a:srgbClr val="00B0F0"/>
                </a:solidFill>
                <a:effectLst/>
                <a:latin typeface="Google Sans"/>
              </a:rPr>
              <a:t>Euglena is classified as</a:t>
            </a:r>
            <a:r>
              <a:rPr lang="en-US" sz="36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l"/>
            <a:r>
              <a:rPr lang="en-US" sz="3600" b="0" i="0" dirty="0">
                <a:solidFill>
                  <a:srgbClr val="1F1F1F"/>
                </a:solidFill>
                <a:effectLst/>
                <a:latin typeface="Google Sans"/>
              </a:rPr>
              <a:t> </a:t>
            </a:r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Kingdom: Protista</a:t>
            </a:r>
          </a:p>
          <a:p>
            <a:pPr algn="l"/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 Sub Kingdom: Protozoa</a:t>
            </a:r>
          </a:p>
          <a:p>
            <a:pPr algn="l"/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 Phylum: </a:t>
            </a:r>
            <a:r>
              <a:rPr lang="en-US" sz="3600" b="0" i="0" dirty="0" err="1">
                <a:solidFill>
                  <a:srgbClr val="040C28"/>
                </a:solidFill>
                <a:effectLst/>
                <a:latin typeface="Google Sans"/>
              </a:rPr>
              <a:t>Sarcomastigophora</a:t>
            </a:r>
            <a:endParaRPr lang="en-US" sz="3600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algn="l"/>
            <a:r>
              <a:rPr lang="en-US" sz="3600" b="0" i="0" dirty="0">
                <a:solidFill>
                  <a:srgbClr val="040C28"/>
                </a:solidFill>
                <a:effectLst/>
                <a:latin typeface="Google Sans"/>
              </a:rPr>
              <a:t> Subphylum :</a:t>
            </a:r>
            <a:r>
              <a:rPr lang="en-US" sz="3600" b="0" i="0" dirty="0" err="1">
                <a:solidFill>
                  <a:srgbClr val="040C28"/>
                </a:solidFill>
                <a:effectLst/>
                <a:latin typeface="Google Sans"/>
              </a:rPr>
              <a:t>Mastigophora</a:t>
            </a:r>
            <a:endParaRPr lang="en-US" sz="36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r>
              <a:rPr lang="en-US" sz="3600" b="0" i="0" dirty="0">
                <a:solidFill>
                  <a:srgbClr val="1F1F1F"/>
                </a:solidFill>
                <a:effectLst/>
                <a:latin typeface="Google Sans"/>
              </a:rPr>
              <a:t> Order :</a:t>
            </a:r>
            <a:r>
              <a:rPr lang="en-US" sz="3600" b="0" i="0" dirty="0" err="1">
                <a:solidFill>
                  <a:srgbClr val="1F1F1F"/>
                </a:solidFill>
                <a:effectLst/>
                <a:latin typeface="Google Sans"/>
              </a:rPr>
              <a:t>Euglenida</a:t>
            </a:r>
            <a:endParaRPr lang="en-US" sz="3600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05338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B04A4-3B16-4964-961B-399563EBD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3240" cy="4351338"/>
          </a:xfrm>
        </p:spPr>
        <p:txBody>
          <a:bodyPr/>
          <a:lstStyle/>
          <a:p>
            <a:pPr algn="l"/>
            <a:r>
              <a:rPr lang="en-US" sz="4000" b="1" i="1" dirty="0">
                <a:solidFill>
                  <a:srgbClr val="FF0000"/>
                </a:solidFill>
                <a:effectLst/>
              </a:rPr>
              <a:t>Euglena</a:t>
            </a:r>
            <a:endParaRPr lang="en-US" sz="4000" dirty="0">
              <a:effectLst/>
            </a:endParaRPr>
          </a:p>
          <a:p>
            <a:pPr algn="l"/>
            <a:r>
              <a:rPr lang="en-US" sz="4000" dirty="0">
                <a:effectLst/>
              </a:rPr>
              <a:t>is a genus of unicellular, flagellated microorganisms. They possess characteristics of both plants and animals but are neither placed in the kingdom Plantae nor </a:t>
            </a:r>
            <a:r>
              <a:rPr lang="en-US" sz="4000" dirty="0">
                <a:solidFill>
                  <a:srgbClr val="7030A0"/>
                </a:solidFill>
                <a:effectLst/>
              </a:rPr>
              <a:t>Animalia. </a:t>
            </a:r>
            <a:r>
              <a:rPr lang="en-US" sz="4000" dirty="0">
                <a:effectLst/>
              </a:rPr>
              <a:t>They belong to the kingdom </a:t>
            </a:r>
            <a:r>
              <a:rPr lang="en-US" sz="4000" dirty="0">
                <a:solidFill>
                  <a:srgbClr val="00B0F0"/>
                </a:solidFill>
                <a:effectLst/>
              </a:rPr>
              <a:t>Protista</a:t>
            </a:r>
            <a:r>
              <a:rPr lang="en-US" sz="4000" dirty="0">
                <a:effectLst/>
              </a:rPr>
              <a:t>.</a:t>
            </a:r>
          </a:p>
          <a:p>
            <a:pPr marL="0" indent="0" algn="l">
              <a:buNone/>
            </a:pP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9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5781B58-2A56-4DDB-ABAC-9A1D2B8A4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762000"/>
            <a:ext cx="10012680" cy="492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83485" y="5684520"/>
            <a:ext cx="304382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i="1" dirty="0">
                <a:solidFill>
                  <a:srgbClr val="FF0000"/>
                </a:solidFill>
                <a:latin typeface="Open Sans"/>
              </a:rPr>
              <a:t>Euglena</a:t>
            </a:r>
            <a:endParaRPr lang="ar-IQ" sz="4400" i="1" dirty="0"/>
          </a:p>
        </p:txBody>
      </p:sp>
    </p:spTree>
    <p:extLst>
      <p:ext uri="{BB962C8B-B14F-4D97-AF65-F5344CB8AC3E}">
        <p14:creationId xmlns:p14="http://schemas.microsoft.com/office/powerpoint/2010/main" val="889339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AF616464-D783-4B9D-AE71-1B53C1AE10BA}"/>
              </a:ext>
            </a:extLst>
          </p:cNvPr>
          <p:cNvSpPr txBox="1"/>
          <p:nvPr/>
        </p:nvSpPr>
        <p:spPr>
          <a:xfrm>
            <a:off x="457200" y="2136338"/>
            <a:ext cx="110032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fontAlgn="auto" hangingPunct="1">
              <a:lnSpc>
                <a:spcPct val="90000"/>
              </a:lnSpc>
              <a:defRPr/>
            </a:pPr>
            <a:r>
              <a:rPr lang="en-US" sz="3600" dirty="0">
                <a:latin typeface="Comic Sans MS" pitchFamily="8" charset="0"/>
              </a:rPr>
              <a:t>Eyespot helps them sense light. Can be autotrophic (produces their own food)</a:t>
            </a:r>
          </a:p>
          <a:p>
            <a:pPr algn="l" eaLnBrk="1" fontAlgn="auto" hangingPunct="1">
              <a:lnSpc>
                <a:spcPct val="90000"/>
              </a:lnSpc>
              <a:defRPr/>
            </a:pPr>
            <a:r>
              <a:rPr lang="en-US" sz="3600" dirty="0">
                <a:latin typeface="Comic Sans MS" pitchFamily="8" charset="0"/>
              </a:rPr>
              <a:t>Waste- </a:t>
            </a:r>
            <a:r>
              <a:rPr lang="en-US" sz="3600" u="sng" dirty="0">
                <a:solidFill>
                  <a:srgbClr val="FF0000"/>
                </a:solidFill>
                <a:latin typeface="Comic Sans MS" pitchFamily="8" charset="0"/>
              </a:rPr>
              <a:t>Contractile Vacuole</a:t>
            </a:r>
            <a:r>
              <a:rPr lang="en-US" sz="3600" dirty="0">
                <a:solidFill>
                  <a:srgbClr val="FF0000"/>
                </a:solidFill>
                <a:latin typeface="Comic Sans MS" pitchFamily="8" charset="0"/>
              </a:rPr>
              <a:t> </a:t>
            </a:r>
            <a:r>
              <a:rPr lang="en-US" sz="3600" dirty="0">
                <a:latin typeface="Comic Sans MS" pitchFamily="8" charset="0"/>
              </a:rPr>
              <a:t>holds excess water and removes it from the cell.</a:t>
            </a:r>
          </a:p>
          <a:p>
            <a:pPr algn="l" eaLnBrk="1" fontAlgn="auto" hangingPunct="1">
              <a:lnSpc>
                <a:spcPct val="90000"/>
              </a:lnSpc>
              <a:defRPr/>
            </a:pPr>
            <a:r>
              <a:rPr lang="en-US" sz="3600" dirty="0">
                <a:latin typeface="Comic Sans MS" pitchFamily="8" charset="0"/>
              </a:rPr>
              <a:t>Movement- </a:t>
            </a:r>
            <a:r>
              <a:rPr lang="en-US" sz="3600" u="sng" dirty="0">
                <a:latin typeface="Comic Sans MS" pitchFamily="8" charset="0"/>
              </a:rPr>
              <a:t>Flagella</a:t>
            </a:r>
          </a:p>
        </p:txBody>
      </p:sp>
    </p:spTree>
    <p:extLst>
      <p:ext uri="{BB962C8B-B14F-4D97-AF65-F5344CB8AC3E}">
        <p14:creationId xmlns:p14="http://schemas.microsoft.com/office/powerpoint/2010/main" val="68001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CE64B1-8542-4532-8F6A-AF049E00E7D6}"/>
              </a:ext>
            </a:extLst>
          </p:cNvPr>
          <p:cNvSpPr txBox="1"/>
          <p:nvPr/>
        </p:nvSpPr>
        <p:spPr>
          <a:xfrm>
            <a:off x="158262" y="232680"/>
            <a:ext cx="11461651" cy="641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b="0" i="1" dirty="0">
              <a:solidFill>
                <a:srgbClr val="444444"/>
              </a:solidFill>
              <a:effectLst/>
              <a:latin typeface="Poppins" panose="000005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FF0000"/>
                </a:solidFill>
                <a:latin typeface="Poppins" panose="00000500000000000000" pitchFamily="2" charset="0"/>
              </a:rPr>
              <a:t>Nutrition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3200" b="0" i="1" dirty="0">
              <a:solidFill>
                <a:srgbClr val="444444"/>
              </a:solidFill>
              <a:effectLst/>
              <a:latin typeface="Poppins" panose="000005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1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Euglena</a:t>
            </a:r>
            <a:r>
              <a:rPr lang="en-US" sz="3200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 contains chloroplast having chlorophyll.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They perform photosynthesis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44444"/>
              </a:solidFill>
              <a:latin typeface="Poppins" panose="000005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3200" b="1" i="0" dirty="0">
              <a:solidFill>
                <a:srgbClr val="FF0000"/>
              </a:solidFill>
              <a:effectLst/>
              <a:latin typeface="Poppins" panose="000005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Some of the photosynthetic euglenoids lose their chlorophyll when they grow in the dark and obtain nutrients </a:t>
            </a:r>
            <a:r>
              <a:rPr lang="en-US" sz="3200" b="0" i="0" dirty="0">
                <a:solidFill>
                  <a:srgbClr val="FF0000"/>
                </a:solidFill>
                <a:effectLst/>
                <a:latin typeface="Poppins" panose="00000500000000000000" pitchFamily="2" charset="0"/>
              </a:rPr>
              <a:t>heterotrophically</a:t>
            </a:r>
            <a:r>
              <a:rPr lang="en-US" sz="3200" b="0" i="0" dirty="0">
                <a:solidFill>
                  <a:srgbClr val="444444"/>
                </a:solidFill>
                <a:effectLst/>
                <a:latin typeface="Poppins" panose="00000500000000000000" pitchFamily="2" charset="0"/>
              </a:rPr>
              <a:t> from organic matter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444444"/>
              </a:solidFill>
              <a:effectLst/>
              <a:latin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316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D827DB-7A07-4FEB-BCB5-5F7F1AE93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53" y="590843"/>
            <a:ext cx="10269416" cy="575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1187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123</Words>
  <Application>Microsoft Office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Google Sans</vt:lpstr>
      <vt:lpstr>Open Sans</vt:lpstr>
      <vt:lpstr>Poppins</vt:lpstr>
      <vt:lpstr>Times New Roman</vt:lpstr>
      <vt:lpstr>نسق Office</vt:lpstr>
      <vt:lpstr>          Euglena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Reproduction  Euglena reproduces asexually by binary fission, they divide longitudinally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InteL</dc:creator>
  <cp:lastModifiedBy>almasar</cp:lastModifiedBy>
  <cp:revision>77</cp:revision>
  <dcterms:created xsi:type="dcterms:W3CDTF">2022-12-16T07:52:47Z</dcterms:created>
  <dcterms:modified xsi:type="dcterms:W3CDTF">2024-12-15T21:29:40Z</dcterms:modified>
</cp:coreProperties>
</file>